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8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70CB6D-CCBA-BAFD-0CA1-141547795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7FECE4-9551-8CA4-1226-690D239FD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2556DF-939A-7CAF-0968-C5CB1139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C6415D-1972-91A0-4FE8-20409D40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1EF67D-4B7E-8B95-D3C3-776BE51B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9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0889F3-62C3-B3B5-6251-6FBBE743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03D7E3-88D0-5AC3-85FA-3D9D04CC5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99C21B-1218-5836-016F-B1A8DCD7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EE0B73-584E-A1A6-9F94-102CE79C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14525F-CC69-7B84-E73E-3513EAA76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82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0AF6F7F-3F55-F97F-193C-1C4B3AA41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74AC18-A4A8-316F-BEF4-F6AB196E2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0853FF-6E44-AFD2-A0BD-C18DFD4C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8E94B9-0AA3-C006-2418-142F9EE4A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CF061A-0BD1-CB73-B989-7CA81946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9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420A4-F003-56BC-8718-0BF97D40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0143B1-9232-4492-14AE-E8B04C401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437486-47C0-E4CE-DF31-6741E921E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D2D0DC-6363-D130-F08A-7FEF9C3C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3910D6-CA4B-2161-31A2-11FCC289D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70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A4562-4FD7-6352-DA9C-47A2B33F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E98935-E315-38DD-70DF-1A794538B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B78EBE-2174-413A-0541-3C2F8A1D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DBC5FF-90A7-6621-BA8F-ECCB128D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24E0E7-3DEA-3752-FBB4-CD27C5C9B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8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7AD4F-AD34-ECEB-3559-D0147BA8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08039C-F403-890E-5E17-29E8FEB80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80D083-98D1-DFC2-92B5-0BB0E36C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15DF10-4000-378D-D8CD-05363A0D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B88E35-3FD4-6973-30ED-3367E13D6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9E76DE-12AB-A202-E7F0-8DA7BB3D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83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0F7F01-0F93-C074-54CB-BA77BFEBB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A394CE-1994-BD5A-A4E7-DEF9324D2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37B8E1-9284-4797-7AD3-FFAE0AB60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E9B66B-6D3A-78D9-55B0-BCFEA75EA4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2F41731-9973-A30D-6791-C35342E3B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418299-DB8F-9918-4E97-A65A8036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E58DAFF-3EB3-8EF3-55DF-4B4E54B82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A0C6BA0-2E54-95A5-5811-4CE79F83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389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D78F32-3D22-A8F5-D53B-4A97213C3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7F034A-56F3-FD99-5D9A-7555A665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1F3FA1-7BE2-51EA-9E7F-428F9AC1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BDD1FA-69EF-4EAB-D46B-8B08E7E6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07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96FD88-F8E9-54EF-2111-896DAF204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4F36A5-560C-5688-40F4-EB40F4FB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46E4D7-7251-4614-E9DF-EA8E6075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12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E918C-9002-3587-D583-5196C682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AF7F8-7F6B-4986-C34D-93BAA37C5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FAD76F-A220-EFBB-203B-AC609ADB6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D5E525-F927-BE94-C452-EE50A03D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E3CA22-1784-7307-D60D-E9738504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332216-1DF8-F7B1-9546-A581673F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1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FA0E-D9E9-9726-6B17-70128DAB3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535CBC-E35C-D220-5DE6-569EB177B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831283-E3D0-655B-8C8E-4A6847B81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F39F74-EF16-C942-83B2-8718909D5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61F648-C8FA-BFE5-1623-0E8DF259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E14520-A508-2F89-3AA8-A5C34C4FD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45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158605-8960-AD12-C86C-D15578436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22E0D7-0D33-5558-B2D9-F35F4203F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8602BF-883D-0784-5277-875696CBD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0C22F-CC69-4CF8-85E3-CB2454416AAD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CA37C-E9D2-3EB7-5008-9A3FB7287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2E97FD-267A-2A82-885F-FF6ABA443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90A23-3060-4141-BE35-B27BBC0DE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3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64F6D0-1B84-AE86-7E3C-C1ACC667DC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建設業許可申請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62F985-2EB1-8718-8112-7A960EA9A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73948"/>
            <a:ext cx="9144000" cy="723378"/>
          </a:xfrm>
        </p:spPr>
        <p:txBody>
          <a:bodyPr/>
          <a:lstStyle/>
          <a:p>
            <a:r>
              <a:rPr kumimoji="1" lang="ja-JP" altLang="en-US" dirty="0"/>
              <a:t>尾﨑行政書士事務所</a:t>
            </a:r>
          </a:p>
        </p:txBody>
      </p:sp>
    </p:spTree>
    <p:extLst>
      <p:ext uri="{BB962C8B-B14F-4D97-AF65-F5344CB8AC3E}">
        <p14:creationId xmlns:p14="http://schemas.microsoft.com/office/powerpoint/2010/main" val="76400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1836A-60D0-986F-F749-1CE1269FC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5538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建設業許可申請の流れ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056A7D-BF6A-C988-3E4A-E62E482B0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129"/>
            <a:ext cx="10515600" cy="4911834"/>
          </a:xfrm>
        </p:spPr>
        <p:txBody>
          <a:bodyPr/>
          <a:lstStyle/>
          <a:p>
            <a:pPr algn="l"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取得する許可の種類を決める</a:t>
            </a:r>
          </a:p>
          <a:p>
            <a:pPr algn="l" latinLnBrk="1">
              <a:buFont typeface="+mj-lt"/>
              <a:buAutoNum type="arabicPeriod"/>
            </a:pPr>
            <a:endParaRPr lang="en-US" altLang="ja-JP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建設業許可取得の要件を確認する</a:t>
            </a:r>
          </a:p>
          <a:p>
            <a:pPr algn="l" latinLnBrk="1">
              <a:buFont typeface="+mj-lt"/>
              <a:buAutoNum type="arabicPeriod"/>
            </a:pPr>
            <a:endParaRPr lang="en-US" altLang="ja-JP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許可申請のための書類を作成・収集する</a:t>
            </a:r>
          </a:p>
          <a:p>
            <a:pPr algn="l" latinLnBrk="1">
              <a:buFont typeface="+mj-lt"/>
              <a:buAutoNum type="arabicPeriod"/>
            </a:pPr>
            <a:endParaRPr lang="en-US" altLang="ja-JP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許可行政庁に申請をして審査をうける</a:t>
            </a:r>
          </a:p>
          <a:p>
            <a:pPr algn="l" latinLnBrk="1">
              <a:buFont typeface="+mj-lt"/>
              <a:buAutoNum type="arabicPeriod"/>
            </a:pPr>
            <a:endParaRPr lang="en-US" altLang="ja-JP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建設業許可通知書を受けて申請完了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593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1B62D-E640-9E20-E8E9-2A08A674D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031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1.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取得する許可の種類を決める</a:t>
            </a:r>
            <a:b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944DF1-1456-E36F-8BFF-30CB6AB6C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取得する許可の種類を決める必要があります。</a:t>
            </a:r>
          </a:p>
          <a:p>
            <a:pPr algn="l"/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/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一口に建設業許可といっても、以下のようにいくつかの種類に分かれています。</a:t>
            </a:r>
          </a:p>
          <a:p>
            <a:pPr algn="l" latinLnBrk="1">
              <a:buFont typeface="Arial" panose="020B0604020202020204" pitchFamily="34" charset="0"/>
              <a:buChar char="•"/>
            </a:pPr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Arial" panose="020B0604020202020204" pitchFamily="34" charset="0"/>
              <a:buChar char="•"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知事許可か大臣許可か</a:t>
            </a:r>
          </a:p>
          <a:p>
            <a:pPr algn="l" latinLnBrk="1">
              <a:buFont typeface="Arial" panose="020B0604020202020204" pitchFamily="34" charset="0"/>
              <a:buChar char="•"/>
            </a:pPr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Arial" panose="020B0604020202020204" pitchFamily="34" charset="0"/>
              <a:buChar char="•"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一般建設業許可か特定建設業許可か</a:t>
            </a:r>
          </a:p>
          <a:p>
            <a:pPr algn="l" latinLnBrk="1">
              <a:buFont typeface="Arial" panose="020B0604020202020204" pitchFamily="34" charset="0"/>
              <a:buChar char="•"/>
            </a:pPr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Arial" panose="020B0604020202020204" pitchFamily="34" charset="0"/>
              <a:buChar char="•"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建設業の種類（業種）が</a:t>
            </a:r>
            <a:r>
              <a:rPr lang="en-US" altLang="ja-JP" sz="2000" b="0" i="0" dirty="0">
                <a:solidFill>
                  <a:srgbClr val="1A1A1A"/>
                </a:solidFill>
                <a:effectLst/>
                <a:latin typeface="Noto Sans JP"/>
              </a:rPr>
              <a:t>29</a:t>
            </a: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種</a:t>
            </a:r>
          </a:p>
          <a:p>
            <a:pPr algn="l"/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/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取得の前に、自社に最適な許可は何かを考えておきましょう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778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AC32C3D1-BC6A-40DE-4226-8FE21DA0E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872469"/>
              </p:ext>
            </p:extLst>
          </p:nvPr>
        </p:nvGraphicFramePr>
        <p:xfrm>
          <a:off x="2116898" y="2008444"/>
          <a:ext cx="7684716" cy="1013460"/>
        </p:xfrm>
        <a:graphic>
          <a:graphicData uri="http://schemas.openxmlformats.org/drawingml/2006/table">
            <a:tbl>
              <a:tblPr/>
              <a:tblGrid>
                <a:gridCol w="1662251">
                  <a:extLst>
                    <a:ext uri="{9D8B030D-6E8A-4147-A177-3AD203B41FA5}">
                      <a16:colId xmlns:a16="http://schemas.microsoft.com/office/drawing/2014/main" val="1254289993"/>
                    </a:ext>
                  </a:extLst>
                </a:gridCol>
                <a:gridCol w="3631380">
                  <a:extLst>
                    <a:ext uri="{9D8B030D-6E8A-4147-A177-3AD203B41FA5}">
                      <a16:colId xmlns:a16="http://schemas.microsoft.com/office/drawing/2014/main" val="1312900779"/>
                    </a:ext>
                  </a:extLst>
                </a:gridCol>
                <a:gridCol w="2391085">
                  <a:extLst>
                    <a:ext uri="{9D8B030D-6E8A-4147-A177-3AD203B41FA5}">
                      <a16:colId xmlns:a16="http://schemas.microsoft.com/office/drawing/2014/main" val="5967934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許可の種類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8FA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営業所の所在地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8FA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申請先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43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知事許可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ja-JP" b="0">
                          <a:effectLst/>
                        </a:rPr>
                        <a:t>1</a:t>
                      </a:r>
                      <a:r>
                        <a:rPr lang="ja-JP" altLang="en-US" b="0">
                          <a:effectLst/>
                        </a:rPr>
                        <a:t>つの都道府県にのみ存在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各都道府県知事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033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大臣許可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複数の都道府県にまたがって存在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zh-CN" altLang="en-US" b="0" dirty="0">
                          <a:effectLst/>
                        </a:rPr>
                        <a:t>国土交通大臣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232952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FE5EFB-C700-7C07-B613-07CF81B919BA}"/>
              </a:ext>
            </a:extLst>
          </p:cNvPr>
          <p:cNvSpPr txBox="1"/>
          <p:nvPr/>
        </p:nvSpPr>
        <p:spPr>
          <a:xfrm>
            <a:off x="1653436" y="3640888"/>
            <a:ext cx="88245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特定建設業許可は、工事の一部を下請けに出す場合で、かつその契約金額が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4,000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万円以上（建築一式なら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6,000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万円以上）になる場合に必要な許可です。</a:t>
            </a:r>
          </a:p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つまり、大規模な工事を元請業者として受注する予定があるのであれば、特定建設業許可を取得することになります。</a:t>
            </a:r>
          </a:p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以上に当てはまらない場合は、一般建設業許可で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OK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です。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66DFEFC-F190-802B-A071-ECBDE804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07308"/>
          </a:xfrm>
        </p:spPr>
        <p:txBody>
          <a:bodyPr>
            <a:normAutofit/>
          </a:bodyPr>
          <a:lstStyle/>
          <a:p>
            <a:pPr algn="ctr"/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1.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取得する許可の種類を決める</a:t>
            </a:r>
            <a:b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1708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BA9C54-4C50-ACBC-99F9-C5E847ED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567" y="832981"/>
            <a:ext cx="11317265" cy="534398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ja-JP" altLang="en-US" sz="2900" b="0" i="0" dirty="0">
                <a:solidFill>
                  <a:srgbClr val="1A1A1A"/>
                </a:solidFill>
                <a:effectLst/>
                <a:latin typeface="Noto Sans JP"/>
              </a:rPr>
              <a:t>請負う工事の種類によって、必要な業種は異なります。</a:t>
            </a:r>
          </a:p>
          <a:p>
            <a:pPr marL="0" indent="0" algn="l">
              <a:buNone/>
            </a:pPr>
            <a:r>
              <a:rPr lang="ja-JP" altLang="en-US" sz="2900" b="0" i="0" dirty="0">
                <a:solidFill>
                  <a:srgbClr val="1A1A1A"/>
                </a:solidFill>
                <a:effectLst/>
                <a:latin typeface="Noto Sans JP"/>
              </a:rPr>
              <a:t> 業種は全部で</a:t>
            </a:r>
            <a:r>
              <a:rPr lang="en-US" altLang="ja-JP" sz="2900" b="0" i="0" dirty="0">
                <a:solidFill>
                  <a:srgbClr val="1A1A1A"/>
                </a:solidFill>
                <a:effectLst/>
                <a:latin typeface="Noto Sans JP"/>
              </a:rPr>
              <a:t>29</a:t>
            </a:r>
            <a:r>
              <a:rPr lang="ja-JP" altLang="en-US" sz="2900" b="0" i="0" dirty="0">
                <a:solidFill>
                  <a:srgbClr val="1A1A1A"/>
                </a:solidFill>
                <a:effectLst/>
                <a:latin typeface="Noto Sans JP"/>
              </a:rPr>
              <a:t>種あり、以下のとおりです。</a:t>
            </a:r>
          </a:p>
          <a:p>
            <a:pPr marL="0" indent="0" algn="l" latinLnBrk="1">
              <a:buNone/>
            </a:pPr>
            <a:r>
              <a:rPr lang="ja-JP" altLang="en-US" sz="4800" b="0" i="0" dirty="0">
                <a:solidFill>
                  <a:srgbClr val="1A1A1A"/>
                </a:solidFill>
                <a:effectLst/>
                <a:latin typeface="Noto Sans JP"/>
              </a:rPr>
              <a:t>    </a:t>
            </a: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土木一式工事     建築一式工事     大工工事       左官工事      とび・土工     </a:t>
            </a:r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marL="0" indent="0" algn="l" latinLnBrk="1">
              <a:buNone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    コンクリート工事       石工事       屋根工事  電気工事      管工事</a:t>
            </a:r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marL="0" indent="0" algn="l" latinLnBrk="1">
              <a:buNone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    タイル・れんが・ブロック工事      鋼構造物工事     鉄筋工事     舗装工事</a:t>
            </a:r>
            <a:endParaRPr lang="en-US" altLang="ja-JP" sz="2000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marL="0" indent="0" algn="l" latinLnBrk="1">
              <a:buNone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    しゅんせつ工事      板金工事ガラス工事      塗装工事     防水工事内装仕上工事 </a:t>
            </a:r>
          </a:p>
          <a:p>
            <a:pPr marL="0" indent="0" algn="l" latinLnBrk="1">
              <a:buNone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     機械器具設置工事    熱絶縁工事     電気通信工事     造園工事      さく井工事</a:t>
            </a:r>
          </a:p>
          <a:p>
            <a:pPr marL="0" indent="0" algn="l" latinLnBrk="1">
              <a:buNone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     建具工事     水道施設工事     消防施設工事     清掃施設工事    解体工事</a:t>
            </a:r>
          </a:p>
          <a:p>
            <a:pPr marL="0" indent="0" algn="l">
              <a:buNone/>
            </a:pP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例えば左官工事業の許可しか取得していないにも関わらず、</a:t>
            </a:r>
            <a:r>
              <a:rPr lang="en-US" altLang="ja-JP" sz="2000" b="0" i="0" dirty="0">
                <a:solidFill>
                  <a:srgbClr val="1A1A1A"/>
                </a:solidFill>
                <a:effectLst/>
                <a:latin typeface="Noto Sans JP"/>
              </a:rPr>
              <a:t>500</a:t>
            </a:r>
            <a:r>
              <a:rPr lang="ja-JP" altLang="en-US" sz="2000" b="0" i="0" dirty="0">
                <a:solidFill>
                  <a:srgbClr val="1A1A1A"/>
                </a:solidFill>
                <a:effectLst/>
                <a:latin typeface="Noto Sans JP"/>
              </a:rPr>
              <a:t>万円以上（許可が必要な）配管工事を請負うことはできません。そのため、自社がどのような工事を受注するのかによって、この業種を選ぶ必要があります。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2E64C8D-53ED-BF71-11CA-CAE86429C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706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1.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取得する許可の種類を決める</a:t>
            </a:r>
            <a:b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9613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2E8F2F-3058-9333-8E2E-98F68E2A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900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2.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建設業許可取得の要件を確認する</a:t>
            </a:r>
            <a:b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08F4D6-EF4E-A9A7-1749-D4202177B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建設業許可は、以下のような要件を全てクリアしなければなりません。</a:t>
            </a:r>
          </a:p>
          <a:p>
            <a:pPr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適正な経営体制　　　　</a:t>
            </a:r>
            <a:r>
              <a:rPr lang="ja-JP" altLang="en-US" b="1" i="0" dirty="0">
                <a:effectLst/>
                <a:latin typeface="Noto Sans JP"/>
              </a:rPr>
              <a:t>経営経験のある役員が必要</a:t>
            </a:r>
            <a:endParaRPr lang="ja-JP" altLang="en-US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専任技術者　　</a:t>
            </a:r>
            <a:r>
              <a:rPr lang="ja-JP" altLang="en-US" b="1" i="0" dirty="0">
                <a:effectLst/>
                <a:latin typeface="Noto Sans JP"/>
              </a:rPr>
              <a:t>資格や実務経験のある技術職員も必要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　　　　</a:t>
            </a:r>
          </a:p>
          <a:p>
            <a:pPr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誠実性　　　　</a:t>
            </a:r>
            <a:r>
              <a:rPr lang="ja-JP" altLang="en-US" b="1" i="0" dirty="0">
                <a:effectLst/>
                <a:latin typeface="Noto Sans JP"/>
              </a:rPr>
              <a:t>役員等に誠実性が求められる</a:t>
            </a:r>
            <a:endParaRPr lang="ja-JP" altLang="en-US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財産的基礎等　　</a:t>
            </a:r>
            <a:r>
              <a:rPr lang="ja-JP" altLang="en-US" b="1" i="0" dirty="0">
                <a:effectLst/>
                <a:latin typeface="Noto Sans JP"/>
              </a:rPr>
              <a:t>一定以上の財産的基礎が必要</a:t>
            </a:r>
            <a:endParaRPr lang="ja-JP" altLang="en-US" b="0" i="0" dirty="0">
              <a:solidFill>
                <a:srgbClr val="1A1A1A"/>
              </a:solidFill>
              <a:effectLst/>
              <a:latin typeface="Noto Sans JP"/>
            </a:endParaRPr>
          </a:p>
          <a:p>
            <a:pPr algn="l" latinLnBrk="1">
              <a:buFont typeface="+mj-lt"/>
              <a:buAutoNum type="arabicPeriod"/>
            </a:pP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欠格要件等に該当しない　　</a:t>
            </a:r>
            <a:r>
              <a:rPr lang="ja-JP" altLang="en-US" b="1" i="0" dirty="0">
                <a:solidFill>
                  <a:srgbClr val="1A1A1A"/>
                </a:solidFill>
                <a:effectLst/>
                <a:latin typeface="Noto Sans JP"/>
              </a:rPr>
              <a:t>不正取得等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646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86DB4C-2973-FBE0-78E8-5AE807B12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>
            <a:normAutofit fontScale="90000"/>
          </a:bodyPr>
          <a:lstStyle/>
          <a:p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3.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許可申請のための書類を作成・収集する</a:t>
            </a:r>
            <a:b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</a:b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0A819975-A6E2-8C83-3F8E-25B6B506DF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070624"/>
              </p:ext>
            </p:extLst>
          </p:nvPr>
        </p:nvGraphicFramePr>
        <p:xfrm>
          <a:off x="1202498" y="1643409"/>
          <a:ext cx="6150280" cy="1625600"/>
        </p:xfrm>
        <a:graphic>
          <a:graphicData uri="http://schemas.openxmlformats.org/drawingml/2006/table">
            <a:tbl>
              <a:tblPr/>
              <a:tblGrid>
                <a:gridCol w="3075140">
                  <a:extLst>
                    <a:ext uri="{9D8B030D-6E8A-4147-A177-3AD203B41FA5}">
                      <a16:colId xmlns:a16="http://schemas.microsoft.com/office/drawing/2014/main" val="4238404136"/>
                    </a:ext>
                  </a:extLst>
                </a:gridCol>
                <a:gridCol w="3075140">
                  <a:extLst>
                    <a:ext uri="{9D8B030D-6E8A-4147-A177-3AD203B41FA5}">
                      <a16:colId xmlns:a16="http://schemas.microsoft.com/office/drawing/2014/main" val="32232849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 dirty="0">
                          <a:effectLst/>
                        </a:rPr>
                        <a:t>証明書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8FA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発行する公的機関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16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zh-TW" altLang="en-US" b="0">
                          <a:effectLst/>
                        </a:rPr>
                        <a:t>履歴事項全部証明書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法務局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 dirty="0">
                          <a:effectLst/>
                        </a:rPr>
                        <a:t>登記されていないことの証明書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>
                          <a:effectLst/>
                        </a:rPr>
                        <a:t>法務局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263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zh-TW" altLang="en-US" b="0">
                          <a:effectLst/>
                        </a:rPr>
                        <a:t>身元（身分）証明書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ja-JP" altLang="en-US" b="0" dirty="0">
                          <a:effectLst/>
                        </a:rPr>
                        <a:t>各市区町村</a:t>
                      </a:r>
                    </a:p>
                  </a:txBody>
                  <a:tcPr marL="63500" marR="63500" marT="31750" marB="31750" anchor="ctr">
                    <a:lnL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72816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2EBFED-F1BE-5FC7-4B7A-AB9EF48BD7AF}"/>
              </a:ext>
            </a:extLst>
          </p:cNvPr>
          <p:cNvSpPr txBox="1"/>
          <p:nvPr/>
        </p:nvSpPr>
        <p:spPr>
          <a:xfrm>
            <a:off x="1138303" y="1121173"/>
            <a:ext cx="6097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1" i="0" dirty="0">
                <a:effectLst/>
                <a:latin typeface="Noto Sans JP"/>
              </a:rPr>
              <a:t>証明書等の準備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EE7487-06F3-C4C7-73FF-4F62919B9673}"/>
              </a:ext>
            </a:extLst>
          </p:cNvPr>
          <p:cNvSpPr txBox="1"/>
          <p:nvPr/>
        </p:nvSpPr>
        <p:spPr>
          <a:xfrm>
            <a:off x="1138303" y="4283282"/>
            <a:ext cx="60970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新規許可の申請であれば、知事許可は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9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万円、大臣許可は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15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万円です。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25C6CDF-6A60-D6AC-B343-53F049BB332A}"/>
              </a:ext>
            </a:extLst>
          </p:cNvPr>
          <p:cNvSpPr txBox="1"/>
          <p:nvPr/>
        </p:nvSpPr>
        <p:spPr>
          <a:xfrm>
            <a:off x="1138303" y="3814120"/>
            <a:ext cx="6097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1" i="0" dirty="0">
                <a:effectLst/>
                <a:latin typeface="Noto Sans JP"/>
              </a:rPr>
              <a:t>申請の際は手数料も支払う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6F7607-4714-42E1-F5E5-8A356ABC32CB}"/>
              </a:ext>
            </a:extLst>
          </p:cNvPr>
          <p:cNvSpPr txBox="1"/>
          <p:nvPr/>
        </p:nvSpPr>
        <p:spPr>
          <a:xfrm>
            <a:off x="1138303" y="5214591"/>
            <a:ext cx="60970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申請書が無事受付されても、そこからの審査に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1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ヶ月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〜4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ヶ月程度かかります。</a:t>
            </a:r>
          </a:p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知事許可であれば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30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日程度、大臣許可であれば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90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日</a:t>
            </a:r>
            <a:r>
              <a:rPr lang="en-US" altLang="ja-JP" b="0" i="0" dirty="0">
                <a:solidFill>
                  <a:srgbClr val="1A1A1A"/>
                </a:solidFill>
                <a:effectLst/>
                <a:latin typeface="Noto Sans JP"/>
              </a:rPr>
              <a:t>〜120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Noto Sans JP"/>
              </a:rPr>
              <a:t>程度を要するのが一般的です。</a:t>
            </a:r>
          </a:p>
        </p:txBody>
      </p:sp>
    </p:spTree>
    <p:extLst>
      <p:ext uri="{BB962C8B-B14F-4D97-AF65-F5344CB8AC3E}">
        <p14:creationId xmlns:p14="http://schemas.microsoft.com/office/powerpoint/2010/main" val="1704545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FD9B89-8B2B-1324-9EBC-019A8AE3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E5C4F5-C4C3-3D78-9204-3DD6E7EAE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61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629</Words>
  <Application>Microsoft Office PowerPoint</Application>
  <PresentationFormat>ワイド画面</PresentationFormat>
  <Paragraphs>68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Noto Sans JP</vt:lpstr>
      <vt:lpstr>游ゴシック</vt:lpstr>
      <vt:lpstr>游ゴシック Light</vt:lpstr>
      <vt:lpstr>Arial</vt:lpstr>
      <vt:lpstr>Office テーマ</vt:lpstr>
      <vt:lpstr>建設業許可申請</vt:lpstr>
      <vt:lpstr>建設業許可申請の流れ</vt:lpstr>
      <vt:lpstr>1.取得する許可の種類を決める </vt:lpstr>
      <vt:lpstr>1.取得する許可の種類を決める </vt:lpstr>
      <vt:lpstr>1.取得する許可の種類を決める </vt:lpstr>
      <vt:lpstr>2.建設業許可取得の要件を確認する </vt:lpstr>
      <vt:lpstr>3.許可申請のための書類を作成・収集する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修一 尾崎</dc:creator>
  <cp:lastModifiedBy>修一 尾崎</cp:lastModifiedBy>
  <cp:revision>2</cp:revision>
  <dcterms:created xsi:type="dcterms:W3CDTF">2024-09-25T02:53:43Z</dcterms:created>
  <dcterms:modified xsi:type="dcterms:W3CDTF">2024-09-25T05:03:53Z</dcterms:modified>
</cp:coreProperties>
</file>